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78123-C6CD-431A-B921-3118707CF1A2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76534-3EFF-4840-9BED-3A8802FB1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24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6613-81FD-49CB-8511-75247D3150FC}" type="datetime1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5F9E-FCEF-4F13-9BD0-240B2E808245}" type="datetime1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EFDB-1600-43FF-8A49-A92DFCF9FB3A}" type="datetime1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91EC-FD51-4EF9-A81E-EC3BB98D4DFC}" type="datetime1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46EF-9111-40A5-8A68-2645D67199E9}" type="datetime1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3941-8B73-43B1-B061-4AD80EDF5B9A}" type="datetime1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0C89-9370-487D-9C43-5933D74B54C0}" type="datetime1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A1CA-2CCE-4A0F-B108-9958AF8AB97B}" type="datetime1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DB41-2F95-4DF4-9B9C-8CF2F70C19FB}" type="datetime1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5981-8B11-4DDA-B751-EF542379B8EE}" type="datetime1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9199-C79F-4B59-AB7C-A08F40DD6680}" type="datetime1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D3A1D62-8879-4D85-BB66-E76C6EE9A2E4}" type="datetime1">
              <a:rPr lang="zh-TW" altLang="en-US" smtClean="0"/>
              <a:t>2013/10/23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800" dirty="0" smtClean="0"/>
              <a:t>Speedy </a:t>
            </a:r>
            <a:r>
              <a:rPr lang="en-US" altLang="zh-TW" sz="4800" dirty="0"/>
              <a:t>FPGA-Based Packet Classifiers with Low On-Chip Memory Requirements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Author</a:t>
            </a:r>
            <a:r>
              <a:rPr lang="en-US" altLang="zh-TW" dirty="0"/>
              <a:t>: </a:t>
            </a:r>
            <a:r>
              <a:rPr lang="en-US" altLang="zh-TW" dirty="0" err="1"/>
              <a:t>Chih-Hsun</a:t>
            </a:r>
            <a:r>
              <a:rPr lang="en-US" altLang="zh-TW" dirty="0"/>
              <a:t> </a:t>
            </a:r>
            <a:r>
              <a:rPr lang="en-US" altLang="zh-TW" dirty="0" smtClean="0"/>
              <a:t>Chou, </a:t>
            </a:r>
            <a:r>
              <a:rPr lang="en-US" altLang="zh-TW" dirty="0"/>
              <a:t>Fong </a:t>
            </a:r>
            <a:r>
              <a:rPr lang="en-US" altLang="zh-TW" dirty="0" smtClean="0"/>
              <a:t>Pong, </a:t>
            </a:r>
            <a:r>
              <a:rPr lang="en-US" altLang="zh-TW" dirty="0"/>
              <a:t>and </a:t>
            </a:r>
            <a:r>
              <a:rPr lang="en-US" altLang="zh-TW" dirty="0" err="1"/>
              <a:t>Nian-Feng</a:t>
            </a:r>
            <a:r>
              <a:rPr lang="en-US" altLang="zh-TW" dirty="0"/>
              <a:t> </a:t>
            </a:r>
            <a:r>
              <a:rPr lang="en-US" altLang="zh-TW" dirty="0" err="1" smtClean="0"/>
              <a:t>Tzeng</a:t>
            </a:r>
            <a:endParaRPr lang="en-US" altLang="zh-TW" dirty="0" smtClean="0"/>
          </a:p>
          <a:p>
            <a:r>
              <a:rPr lang="en-US" altLang="zh-TW" dirty="0" smtClean="0"/>
              <a:t>Publisher</a:t>
            </a:r>
            <a:r>
              <a:rPr lang="en-US" altLang="zh-TW" dirty="0"/>
              <a:t>: </a:t>
            </a:r>
            <a:r>
              <a:rPr lang="en-US" altLang="zh-TW" dirty="0" smtClean="0"/>
              <a:t>FPGA 2012</a:t>
            </a:r>
            <a:endParaRPr lang="en-US" altLang="zh-TW" dirty="0" smtClean="0"/>
          </a:p>
          <a:p>
            <a:r>
              <a:rPr lang="en-US" altLang="zh-TW" dirty="0" smtClean="0"/>
              <a:t>Presenter: Yu </a:t>
            </a:r>
            <a:r>
              <a:rPr lang="en-US" altLang="zh-TW" dirty="0" err="1" smtClean="0"/>
              <a:t>Hao</a:t>
            </a:r>
            <a:r>
              <a:rPr lang="en-US" altLang="zh-TW" dirty="0" smtClean="0"/>
              <a:t>, Tseng</a:t>
            </a:r>
          </a:p>
          <a:p>
            <a:r>
              <a:rPr lang="en-US" altLang="zh-TW" dirty="0" smtClean="0"/>
              <a:t>Date: </a:t>
            </a:r>
            <a:r>
              <a:rPr lang="en-US" altLang="zh-TW" dirty="0" smtClean="0"/>
              <a:t>2013/10/23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07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FPGA-based Design and Implementation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Layouts of Data Structures in Memory </a:t>
            </a:r>
            <a:r>
              <a:rPr lang="en-US" altLang="zh-TW" dirty="0" smtClean="0"/>
              <a:t>Blocks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11430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b="1" i="1" dirty="0" err="1">
                <a:solidFill>
                  <a:srgbClr val="FF0000"/>
                </a:solidFill>
              </a:rPr>
              <a:t>LuHa</a:t>
            </a:r>
            <a:r>
              <a:rPr lang="en-US" altLang="zh-TW" b="1" i="1" dirty="0">
                <a:solidFill>
                  <a:srgbClr val="FF0000"/>
                </a:solidFill>
              </a:rPr>
              <a:t> table </a:t>
            </a:r>
            <a:r>
              <a:rPr lang="en-US" altLang="zh-TW" dirty="0"/>
              <a:t>shown in Fig. 2 consists of </a:t>
            </a:r>
            <a:r>
              <a:rPr lang="en-US" altLang="zh-TW" dirty="0" smtClean="0"/>
              <a:t>(= 8 shown) memory </a:t>
            </a:r>
            <a:r>
              <a:rPr lang="en-US" altLang="zh-TW" dirty="0"/>
              <a:t>modules, with each module holding </a:t>
            </a:r>
            <a:r>
              <a:rPr lang="en-US" altLang="zh-TW" dirty="0" smtClean="0"/>
              <a:t>1K sets</a:t>
            </a:r>
            <a:r>
              <a:rPr lang="en-US" altLang="zh-TW" dirty="0"/>
              <a:t>.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3074" name="Picture 2" descr="D:\Dropbox\LittleSister\Paper\(FPGA 2012) Speedy FPGA-Based Packet Classifiers with Low On-Chip Memory Requirements\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52" y="2026178"/>
            <a:ext cx="6373176" cy="363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0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FPGA-based Design and Implementation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Layouts of Data Structures in Memory </a:t>
            </a:r>
            <a:r>
              <a:rPr lang="en-US" altLang="zh-TW" dirty="0" smtClean="0"/>
              <a:t>Blocks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11430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/>
              <a:t>Each </a:t>
            </a:r>
            <a:r>
              <a:rPr lang="en-US" altLang="zh-TW" dirty="0" smtClean="0"/>
              <a:t>of the </a:t>
            </a:r>
            <a:r>
              <a:rPr lang="en-US" altLang="zh-TW" dirty="0"/>
              <a:t>memory module is made to output 306 bits per </a:t>
            </a:r>
            <a:r>
              <a:rPr lang="en-US" altLang="zh-TW" dirty="0" smtClean="0"/>
              <a:t>read access</a:t>
            </a:r>
            <a:r>
              <a:rPr lang="en-US" altLang="zh-TW" dirty="0"/>
              <a:t>, rendering four (</a:t>
            </a:r>
            <a:r>
              <a:rPr lang="en-US" altLang="zh-TW" dirty="0" err="1"/>
              <a:t>SIP|n</a:t>
            </a:r>
            <a:r>
              <a:rPr lang="en-US" altLang="zh-TW" dirty="0"/>
              <a:t>, </a:t>
            </a:r>
            <a:r>
              <a:rPr lang="en-US" altLang="zh-TW" dirty="0" err="1"/>
              <a:t>DIP|m</a:t>
            </a:r>
            <a:r>
              <a:rPr lang="en-US" altLang="zh-TW" dirty="0"/>
              <a:t>) pairs resided in one </a:t>
            </a:r>
            <a:r>
              <a:rPr lang="en-US" altLang="zh-TW" dirty="0" smtClean="0"/>
              <a:t>set of </a:t>
            </a:r>
            <a:r>
              <a:rPr lang="en-US" altLang="zh-TW" b="1" i="1" dirty="0">
                <a:solidFill>
                  <a:srgbClr val="FF0000"/>
                </a:solidFill>
              </a:rPr>
              <a:t>the 4-way </a:t>
            </a:r>
            <a:r>
              <a:rPr lang="en-US" altLang="zh-TW" b="1" i="1" dirty="0" err="1">
                <a:solidFill>
                  <a:srgbClr val="FF0000"/>
                </a:solidFill>
              </a:rPr>
              <a:t>LuHa</a:t>
            </a:r>
            <a:r>
              <a:rPr lang="en-US" altLang="zh-TW" b="1" i="1" dirty="0">
                <a:solidFill>
                  <a:srgbClr val="FF0000"/>
                </a:solidFill>
              </a:rPr>
              <a:t> table</a:t>
            </a:r>
            <a:r>
              <a:rPr lang="en-US" altLang="zh-TW" dirty="0"/>
              <a:t> as depicted in Fig. 3.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4098" name="Picture 2" descr="D:\Dropbox\LittleSister\Paper\(FPGA 2012) Speedy FPGA-Based Packet Classifiers with Low On-Chip Memory Requirements\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271098" cy="332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FPGA-based Design and Implementation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Layouts of Data Structures in Memory </a:t>
            </a:r>
            <a:r>
              <a:rPr lang="en-US" altLang="zh-TW" dirty="0" smtClean="0"/>
              <a:t>Blocks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11430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/>
              <a:t>The </a:t>
            </a:r>
            <a:r>
              <a:rPr lang="en-US" altLang="zh-TW" b="1" i="1" dirty="0">
                <a:solidFill>
                  <a:srgbClr val="FF0000"/>
                </a:solidFill>
              </a:rPr>
              <a:t>primary ASI (PASI) table</a:t>
            </a:r>
            <a:r>
              <a:rPr lang="en-US" altLang="zh-TW" dirty="0"/>
              <a:t> has a </a:t>
            </a:r>
            <a:r>
              <a:rPr lang="en-US" altLang="zh-TW" dirty="0" smtClean="0"/>
              <a:t>1-1 correspondence </a:t>
            </a:r>
            <a:r>
              <a:rPr lang="en-US" altLang="zh-TW" dirty="0"/>
              <a:t>relationship to the </a:t>
            </a:r>
            <a:r>
              <a:rPr lang="en-US" altLang="zh-TW" dirty="0" err="1"/>
              <a:t>LuHa</a:t>
            </a:r>
            <a:r>
              <a:rPr lang="en-US" altLang="zh-TW" dirty="0"/>
              <a:t> table.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2050" name="Picture 2" descr="D:\Dropbox\LittleSister\Paper\(FPGA 2012) Speedy FPGA-Based Packet Classifiers with Low On-Chip Memory Requirements\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4573"/>
            <a:ext cx="8241409" cy="36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FPGA-based Design and Implementation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Layouts of Data Structures in Memory </a:t>
            </a:r>
            <a:r>
              <a:rPr lang="en-US" altLang="zh-TW" dirty="0" smtClean="0"/>
              <a:t>Blocks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11430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While </a:t>
            </a:r>
            <a:r>
              <a:rPr lang="en-US" altLang="zh-TW" dirty="0"/>
              <a:t>the </a:t>
            </a:r>
            <a:r>
              <a:rPr lang="en-US" altLang="zh-TW" b="1" i="1" dirty="0" smtClean="0">
                <a:solidFill>
                  <a:srgbClr val="FF0000"/>
                </a:solidFill>
              </a:rPr>
              <a:t>PASI table </a:t>
            </a:r>
            <a:r>
              <a:rPr lang="en-US" altLang="zh-TW" dirty="0"/>
              <a:t>keeps </a:t>
            </a:r>
            <a:r>
              <a:rPr lang="en-US" altLang="zh-TW" b="1" i="1" dirty="0">
                <a:solidFill>
                  <a:srgbClr val="FF0000"/>
                </a:solidFill>
              </a:rPr>
              <a:t>the first element</a:t>
            </a:r>
            <a:r>
              <a:rPr lang="en-US" altLang="zh-TW" dirty="0"/>
              <a:t>, </a:t>
            </a:r>
            <a:r>
              <a:rPr lang="en-US" altLang="zh-TW" b="1" i="1" dirty="0">
                <a:solidFill>
                  <a:srgbClr val="FF0000"/>
                </a:solidFill>
              </a:rPr>
              <a:t>the additional elements of </a:t>
            </a:r>
            <a:r>
              <a:rPr lang="en-US" altLang="zh-TW" b="1" i="1" dirty="0" smtClean="0">
                <a:solidFill>
                  <a:srgbClr val="FF0000"/>
                </a:solidFill>
              </a:rPr>
              <a:t>an ASI </a:t>
            </a:r>
            <a:r>
              <a:rPr lang="en-US" altLang="zh-TW" b="1" i="1" dirty="0">
                <a:solidFill>
                  <a:srgbClr val="FF0000"/>
                </a:solidFill>
              </a:rPr>
              <a:t>entry</a:t>
            </a:r>
            <a:r>
              <a:rPr lang="en-US" altLang="zh-TW" dirty="0"/>
              <a:t> are kept in </a:t>
            </a:r>
            <a:r>
              <a:rPr lang="en-US" altLang="zh-TW" b="1" i="1" dirty="0">
                <a:solidFill>
                  <a:srgbClr val="FF0000"/>
                </a:solidFill>
              </a:rPr>
              <a:t>the four secondary </a:t>
            </a:r>
            <a:r>
              <a:rPr lang="en-US" altLang="zh-TW" b="1" i="1" dirty="0" smtClean="0">
                <a:solidFill>
                  <a:srgbClr val="FF0000"/>
                </a:solidFill>
              </a:rPr>
              <a:t>ASI component tables</a:t>
            </a:r>
            <a:r>
              <a:rPr lang="en-US" altLang="zh-TW" dirty="0"/>
              <a:t>, which are referred to as the </a:t>
            </a:r>
            <a:r>
              <a:rPr lang="en-US" altLang="zh-TW" b="1" i="1" dirty="0">
                <a:solidFill>
                  <a:srgbClr val="FF0000"/>
                </a:solidFill>
              </a:rPr>
              <a:t>SASI table</a:t>
            </a:r>
            <a:r>
              <a:rPr lang="en-US" altLang="zh-TW" dirty="0"/>
              <a:t> for simplicity.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5122" name="Picture 2" descr="D:\Dropbox\LittleSister\Paper\(FPGA 2012) Speedy FPGA-Based Packet Classifiers with Low On-Chip Memory Requirements\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040560" cy="3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6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FPGA-based Design and Implementation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Pipelined </a:t>
            </a:r>
            <a:r>
              <a:rPr lang="en-US" altLang="zh-TW" dirty="0" smtClean="0"/>
              <a:t>Implementation</a:t>
            </a:r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6146" name="Picture 2" descr="D:\Dropbox\LittleSister\Paper\(FPGA 2012) Speedy FPGA-Based Packet Classifiers with Low On-Chip Memory Requirements\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" y="2060848"/>
            <a:ext cx="833235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6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Implementation Evaluation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𝐷𝑃𝐿</m:t>
                    </m:r>
                    <m:r>
                      <a:rPr lang="en-US" altLang="zh-TW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:{8,20,23,27}</m:t>
                    </m:r>
                  </m:oMath>
                </a14:m>
                <a:r>
                  <a:rPr lang="zh-TW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𝐷𝑃𝐿</m:t>
                    </m:r>
                    <m:r>
                      <a:rPr lang="en-US" altLang="zh-TW" i="1" dirty="0" smtClean="0">
                        <a:solidFill>
                          <a:schemeClr val="tx1"/>
                        </a:solidFill>
                        <a:latin typeface="Cambria Math"/>
                      </a:rPr>
                      <m:t>:{8,20,24,30}</m:t>
                    </m:r>
                  </m:oMath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7170" name="Picture 2" descr="D:\Dropbox\LittleSister\Paper\(FPGA 2012) Speedy FPGA-Based Packet Classifiers with Low On-Chip Memory Requirements\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83892"/>
            <a:ext cx="8223684" cy="24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Implementation Evaluation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8195" name="Picture 3" descr="D:\Dropbox\LittleSister\Paper\(FPGA 2012) Speedy FPGA-Based Packet Classifiers with Low On-Chip Memory Requirements\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4786"/>
            <a:ext cx="8222618" cy="410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Implementation Evaluation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9218" name="Picture 2" descr="D:\Dropbox\LittleSister\Paper\(FPGA 2012) Speedy FPGA-Based Packet Classifiers with Low On-Chip Memory Requirements\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97" y="1570062"/>
            <a:ext cx="5863899" cy="52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err="1" smtClean="0"/>
              <a:t>HaRP</a:t>
            </a:r>
            <a:endParaRPr lang="en-US" altLang="zh-TW" dirty="0" smtClean="0"/>
          </a:p>
          <a:p>
            <a:r>
              <a:rPr lang="en-US" altLang="zh-TW" dirty="0"/>
              <a:t>FPGA-based Design and </a:t>
            </a:r>
            <a:r>
              <a:rPr lang="en-US" altLang="zh-TW" dirty="0" smtClean="0"/>
              <a:t>Implementation</a:t>
            </a:r>
          </a:p>
          <a:p>
            <a:r>
              <a:rPr lang="en-US" altLang="zh-TW" dirty="0"/>
              <a:t>Implementation Evaluation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0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Given its low </a:t>
            </a:r>
            <a:r>
              <a:rPr lang="en-US" altLang="zh-TW" dirty="0" smtClean="0"/>
              <a:t>memory requirement</a:t>
            </a:r>
            <a:r>
              <a:rPr lang="en-US" altLang="zh-TW" dirty="0"/>
              <a:t>, </a:t>
            </a:r>
            <a:r>
              <a:rPr lang="en-US" altLang="zh-TW" b="1" i="1" dirty="0" err="1">
                <a:solidFill>
                  <a:srgbClr val="FF0000"/>
                </a:solidFill>
              </a:rPr>
              <a:t>HaRP</a:t>
            </a:r>
            <a:r>
              <a:rPr lang="en-US" altLang="zh-TW" dirty="0"/>
              <a:t> lends itself particularly suitable for FPGA implementation, with an entire rule dataset held </a:t>
            </a:r>
            <a:r>
              <a:rPr lang="en-US" altLang="zh-TW" dirty="0" smtClean="0"/>
              <a:t>in FPGA </a:t>
            </a:r>
            <a:r>
              <a:rPr lang="en-US" altLang="zh-TW" dirty="0"/>
              <a:t>on-chip memory to exhibit high </a:t>
            </a:r>
            <a:r>
              <a:rPr lang="en-US" altLang="zh-TW" dirty="0" smtClean="0"/>
              <a:t>performance classification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79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HaRP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1" i="1" dirty="0" err="1" smtClean="0">
                    <a:solidFill>
                      <a:srgbClr val="FF0000"/>
                    </a:solidFill>
                  </a:rPr>
                  <a:t>LuHa</a:t>
                </a:r>
                <a:r>
                  <a:rPr lang="en-US" altLang="zh-TW" b="1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b="1" i="1" dirty="0">
                    <a:solidFill>
                      <a:srgbClr val="FF0000"/>
                    </a:solidFill>
                  </a:rPr>
                  <a:t>Table</a:t>
                </a:r>
                <a:r>
                  <a:rPr lang="en-US" altLang="zh-TW" dirty="0"/>
                  <a:t> Construction</a:t>
                </a:r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Adopt </a:t>
                </a:r>
                <a:r>
                  <a:rPr lang="en-US" altLang="zh-TW" dirty="0"/>
                  <a:t>designated prefix length,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𝐷𝑃𝐿</m:t>
                    </m:r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/>
                      </a:rPr>
                      <m:t>:{</m:t>
                    </m:r>
                    <m:sSub>
                      <m:sSubPr>
                        <m:ctrlP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TW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denotes a prefix length, </a:t>
                </a:r>
                <a:r>
                  <a:rPr lang="en-US" altLang="zh-TW" dirty="0" smtClean="0"/>
                  <a:t>such that </a:t>
                </a:r>
                <a:r>
                  <a:rPr lang="en-US" altLang="zh-TW" dirty="0"/>
                  <a:t>for any prefix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zh-TW" dirty="0"/>
                  <a:t> of length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𝑤</m:t>
                    </m:r>
                  </m:oMath>
                </a14:m>
                <a:r>
                  <a:rPr lang="en-US" altLang="zh-TW" dirty="0"/>
                  <a:t> (expressed by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</a:rPr>
                      <m:t>𝑃</m:t>
                    </m:r>
                    <m:r>
                      <a:rPr lang="en-US" altLang="zh-TW" b="0" i="1" dirty="0" smtClean="0">
                        <a:latin typeface="Cambria Math"/>
                      </a:rPr>
                      <m:t>|</m:t>
                    </m:r>
                    <m:r>
                      <a:rPr lang="en-US" altLang="zh-TW" b="0" i="1" dirty="0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altLang="zh-TW" dirty="0"/>
                  <a:t>) </a:t>
                </a:r>
                <a:r>
                  <a:rPr lang="en-US" altLang="zh-TW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b="0" i="1" dirty="0" smtClean="0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altLang="zh-TW" b="0" i="1" dirty="0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𝑖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TW" dirty="0" smtClean="0"/>
                  <a:t>, </a:t>
                </a:r>
                <a:r>
                  <a:rPr lang="en-US" altLang="zh-TW" dirty="0"/>
                  <a:t>P is rounded down to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𝑃</m:t>
                    </m:r>
                    <m:r>
                      <a:rPr lang="en-US" altLang="zh-TW" i="1" dirty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before used to </a:t>
                </a:r>
                <a:r>
                  <a:rPr lang="en-US" altLang="zh-TW" dirty="0" smtClean="0"/>
                  <a:t>hash the </a:t>
                </a:r>
                <a:r>
                  <a:rPr lang="en-US" altLang="zh-TW" b="1" i="1" dirty="0" err="1">
                    <a:solidFill>
                      <a:srgbClr val="FF0000"/>
                    </a:solidFill>
                  </a:rPr>
                  <a:t>LuHa</a:t>
                </a:r>
                <a:r>
                  <a:rPr lang="en-US" altLang="zh-TW" dirty="0"/>
                  <a:t> table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1026" name="Picture 2" descr="D:\Dropbox\LittleSister\Paper\(FPGA 2012) Speedy FPGA-Based Packet Classifiers with Low On-Chip Memory Requirements\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9" y="2132856"/>
            <a:ext cx="821786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1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HaRP</a:t>
            </a:r>
            <a:r>
              <a:rPr lang="en-US" altLang="zh-TW" dirty="0" smtClean="0"/>
              <a:t>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1" dirty="0" err="1">
                <a:solidFill>
                  <a:srgbClr val="FF0000"/>
                </a:solidFill>
              </a:rPr>
              <a:t>LuHa</a:t>
            </a:r>
            <a:r>
              <a:rPr lang="en-US" altLang="zh-TW" b="1" i="1" dirty="0">
                <a:solidFill>
                  <a:srgbClr val="FF0000"/>
                </a:solidFill>
              </a:rPr>
              <a:t> Table </a:t>
            </a:r>
            <a:r>
              <a:rPr lang="en-US" altLang="zh-TW" dirty="0"/>
              <a:t>Construction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store </a:t>
            </a:r>
            <a:r>
              <a:rPr lang="en-US" altLang="zh-TW" dirty="0"/>
              <a:t>a filter rule in the </a:t>
            </a:r>
            <a:r>
              <a:rPr lang="en-US" altLang="zh-TW" b="1" i="1" dirty="0" err="1">
                <a:solidFill>
                  <a:srgbClr val="FF0000"/>
                </a:solidFill>
              </a:rPr>
              <a:t>LuHa</a:t>
            </a:r>
            <a:r>
              <a:rPr lang="en-US" altLang="zh-TW" dirty="0"/>
              <a:t> </a:t>
            </a:r>
            <a:r>
              <a:rPr lang="en-US" altLang="zh-TW" dirty="0" smtClean="0"/>
              <a:t>table hashed </a:t>
            </a:r>
            <a:r>
              <a:rPr lang="en-US" altLang="zh-TW" dirty="0"/>
              <a:t>by either its source IP prefix (sip, if not wild carded</a:t>
            </a:r>
            <a:r>
              <a:rPr lang="en-US" altLang="zh-TW" dirty="0" smtClean="0"/>
              <a:t>) or </a:t>
            </a:r>
            <a:r>
              <a:rPr lang="en-US" altLang="zh-TW" dirty="0"/>
              <a:t>destination IP prefix (dip, if not wild carded), after </a:t>
            </a:r>
            <a:r>
              <a:rPr lang="en-US" altLang="zh-TW" dirty="0" smtClean="0"/>
              <a:t>they are </a:t>
            </a:r>
            <a:r>
              <a:rPr lang="en-US" altLang="zh-TW" dirty="0"/>
              <a:t>rounded down.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6" name="Picture 2" descr="D:\Dropbox\LittleSister\Paper\(FPGA 2012) Speedy FPGA-Based Packet Classifiers with Low On-Chip Memory Requirements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9" y="2132856"/>
            <a:ext cx="821786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HaRP</a:t>
            </a:r>
            <a:r>
              <a:rPr lang="en-US" altLang="zh-TW" dirty="0" smtClean="0"/>
              <a:t> (Cont.)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b="1" i="1" dirty="0" err="1">
                    <a:solidFill>
                      <a:srgbClr val="FF0000"/>
                    </a:solidFill>
                  </a:rPr>
                  <a:t>LuHa</a:t>
                </a:r>
                <a:r>
                  <a:rPr lang="en-US" altLang="zh-TW" b="1" i="1" dirty="0">
                    <a:solidFill>
                      <a:srgbClr val="FF0000"/>
                    </a:solidFill>
                  </a:rPr>
                  <a:t> Table </a:t>
                </a:r>
                <a:r>
                  <a:rPr lang="en-US" altLang="zh-TW" dirty="0"/>
                  <a:t>Construction</a:t>
                </a:r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/>
                  <a:t>Given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/>
                      </a:rPr>
                      <m:t>𝐷𝑃𝐿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/>
                      </a:rPr>
                      <m:t>:{8,12,16,28}</m:t>
                    </m:r>
                  </m:oMath>
                </a14:m>
                <a:r>
                  <a:rPr lang="en-US" altLang="zh-TW" dirty="0"/>
                  <a:t>, for example,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𝐻𝑎𝑅𝑃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rounds down the prefix </a:t>
                </a:r>
                <a:r>
                  <a:rPr lang="en-US" altLang="zh-TW" dirty="0" smtClean="0"/>
                  <a:t>of 011010010001111001</a:t>
                </a:r>
                <a:r>
                  <a:rPr lang="en-US" altLang="zh-TW" dirty="0"/>
                  <a:t>× (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altLang="zh-TW" b="0" i="1" dirty="0" smtClean="0">
                        <a:latin typeface="Cambria Math"/>
                        <a:ea typeface="Cambria Math"/>
                      </a:rPr>
                      <m:t>=18</m:t>
                    </m:r>
                  </m:oMath>
                </a14:m>
                <a:r>
                  <a:rPr lang="en-US" altLang="zh-TW" dirty="0" smtClean="0"/>
                  <a:t>) </a:t>
                </a:r>
                <a:r>
                  <a:rPr lang="en-US" altLang="zh-TW" dirty="0"/>
                  <a:t>to 0110100100011110 (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𝜁</m:t>
                    </m:r>
                    <m:r>
                      <a:rPr lang="en-US" altLang="zh-TW" b="0" i="1" dirty="0" smtClean="0">
                        <a:latin typeface="Cambria Math"/>
                      </a:rPr>
                      <m:t>=16</m:t>
                    </m:r>
                  </m:oMath>
                </a14:m>
                <a:r>
                  <a:rPr lang="en-US" altLang="zh-TW" dirty="0" smtClean="0"/>
                  <a:t>)</a:t>
                </a:r>
                <a:r>
                  <a:rPr lang="en-US" altLang="zh-TW" dirty="0"/>
                  <a:t> for hashing, whereas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𝐻𝑎𝑅𝑃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dirty="0"/>
                  <a:t> rounds down the prefix </a:t>
                </a:r>
                <a:r>
                  <a:rPr lang="en-US" altLang="zh-TW" dirty="0" smtClean="0"/>
                  <a:t>to 0110100100011110 </a:t>
                </a:r>
                <a:r>
                  <a:rPr lang="en-US" altLang="zh-TW" dirty="0"/>
                  <a:t>(ζ = 16), 011010010001 </a:t>
                </a: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𝜁</m:t>
                    </m:r>
                    <m:r>
                      <a:rPr lang="en-US" altLang="zh-TW" i="1" dirty="0">
                        <a:latin typeface="Cambria Math"/>
                      </a:rPr>
                      <m:t>=12</m:t>
                    </m:r>
                  </m:oMath>
                </a14:m>
                <a:r>
                  <a:rPr lang="en-US" altLang="zh-TW" dirty="0"/>
                  <a:t>)</a:t>
                </a:r>
                <a:r>
                  <a:rPr lang="en-US" altLang="zh-TW" dirty="0"/>
                  <a:t> </a:t>
                </a:r>
                <a:r>
                  <a:rPr lang="en-US" altLang="zh-TW" dirty="0"/>
                  <a:t>, </a:t>
                </a:r>
                <a:r>
                  <a:rPr lang="en-US" altLang="zh-TW" dirty="0" smtClean="0"/>
                  <a:t>and 01101001 </a:t>
                </a: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𝜁</m:t>
                    </m:r>
                    <m:r>
                      <a:rPr lang="en-US" altLang="zh-TW" i="1" dirty="0">
                        <a:latin typeface="Cambria Math"/>
                      </a:rPr>
                      <m:t>=8</m:t>
                    </m:r>
                  </m:oMath>
                </a14:m>
                <a:r>
                  <a:rPr lang="en-US" altLang="zh-TW" dirty="0"/>
                  <a:t>)</a:t>
                </a:r>
                <a:r>
                  <a:rPr lang="en-US" altLang="zh-TW" dirty="0"/>
                  <a:t> </a:t>
                </a:r>
                <a:r>
                  <a:rPr lang="en-US" altLang="zh-TW" dirty="0"/>
                  <a:t>for hashing.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6" name="Picture 2" descr="D:\Dropbox\LittleSister\Paper\(FPGA 2012) Speedy FPGA-Based Packet Classifiers with Low On-Chip Memory Requirements\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9" y="2132856"/>
            <a:ext cx="821786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8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HaRP</a:t>
            </a:r>
            <a:r>
              <a:rPr lang="en-US" altLang="zh-TW" dirty="0" smtClean="0"/>
              <a:t>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Construction of </a:t>
            </a:r>
            <a:r>
              <a:rPr lang="en-US" altLang="zh-TW" b="1" i="1" dirty="0" smtClean="0">
                <a:solidFill>
                  <a:srgbClr val="FF0000"/>
                </a:solidFill>
              </a:rPr>
              <a:t>ASI (</a:t>
            </a:r>
            <a:r>
              <a:rPr lang="en-US" altLang="zh-TW" b="1" i="1" dirty="0">
                <a:solidFill>
                  <a:srgbClr val="FF0000"/>
                </a:solidFill>
              </a:rPr>
              <a:t>Application-Specific Information</a:t>
            </a:r>
            <a:r>
              <a:rPr lang="en-US" altLang="zh-TW" b="1" i="1" dirty="0" smtClean="0">
                <a:solidFill>
                  <a:srgbClr val="FF0000"/>
                </a:solidFill>
              </a:rPr>
              <a:t>) Lists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If rules </a:t>
            </a:r>
            <a:r>
              <a:rPr lang="en-US" altLang="zh-TW" dirty="0"/>
              <a:t>share the same IP prefix pair, their </a:t>
            </a:r>
            <a:r>
              <a:rPr lang="en-US" altLang="zh-TW" dirty="0" smtClean="0"/>
              <a:t>application-specific fields </a:t>
            </a:r>
            <a:r>
              <a:rPr lang="en-US" altLang="zh-TW" dirty="0"/>
              <a:t>are stored in contiguous ASI entries packed as </a:t>
            </a:r>
            <a:r>
              <a:rPr lang="en-US" altLang="zh-TW" dirty="0" smtClean="0"/>
              <a:t>one chunk </a:t>
            </a:r>
            <a:r>
              <a:rPr lang="en-US" altLang="zh-TW" dirty="0"/>
              <a:t>pointed by its corresponding entry in the </a:t>
            </a:r>
            <a:r>
              <a:rPr lang="en-US" altLang="zh-TW" dirty="0" err="1"/>
              <a:t>LuHa</a:t>
            </a:r>
            <a:r>
              <a:rPr lang="en-US" altLang="zh-TW" dirty="0"/>
              <a:t> table.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6" name="Picture 2" descr="D:\Dropbox\LittleSister\Paper\(FPGA 2012) Speedy FPGA-Based Packet Classifiers with Low On-Chip Memory Requirements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9" y="2132856"/>
            <a:ext cx="821786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0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FPGA-based Design and Implementation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Layouts of Data Structures in Memory </a:t>
            </a:r>
            <a:r>
              <a:rPr lang="en-US" altLang="zh-TW" dirty="0" smtClean="0"/>
              <a:t>Blocks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11430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There </a:t>
            </a:r>
            <a:r>
              <a:rPr lang="en-US" altLang="zh-TW" dirty="0"/>
              <a:t>are four major tables involved, the </a:t>
            </a:r>
            <a:r>
              <a:rPr lang="en-US" altLang="zh-TW" b="1" i="1" dirty="0" err="1">
                <a:solidFill>
                  <a:srgbClr val="FF0000"/>
                </a:solidFill>
              </a:rPr>
              <a:t>LuHa</a:t>
            </a:r>
            <a:r>
              <a:rPr lang="en-US" altLang="zh-TW" b="1" i="1" dirty="0">
                <a:solidFill>
                  <a:srgbClr val="FF0000"/>
                </a:solidFill>
              </a:rPr>
              <a:t> table</a:t>
            </a:r>
            <a:r>
              <a:rPr lang="en-US" altLang="zh-TW" dirty="0"/>
              <a:t>, </a:t>
            </a:r>
            <a:r>
              <a:rPr lang="en-US" altLang="zh-TW" dirty="0" smtClean="0"/>
              <a:t>the </a:t>
            </a:r>
            <a:r>
              <a:rPr lang="en-US" altLang="zh-TW" b="1" i="1" dirty="0" smtClean="0">
                <a:solidFill>
                  <a:srgbClr val="FF0000"/>
                </a:solidFill>
              </a:rPr>
              <a:t>PASI </a:t>
            </a:r>
            <a:r>
              <a:rPr lang="en-US" altLang="zh-TW" b="1" i="1" dirty="0">
                <a:solidFill>
                  <a:srgbClr val="FF0000"/>
                </a:solidFill>
              </a:rPr>
              <a:t>table</a:t>
            </a:r>
            <a:r>
              <a:rPr lang="en-US" altLang="zh-TW" dirty="0"/>
              <a:t>, the </a:t>
            </a:r>
            <a:r>
              <a:rPr lang="en-US" altLang="zh-TW" b="1" i="1" dirty="0">
                <a:solidFill>
                  <a:srgbClr val="FF0000"/>
                </a:solidFill>
              </a:rPr>
              <a:t>SASI table</a:t>
            </a:r>
            <a:r>
              <a:rPr lang="en-US" altLang="zh-TW" dirty="0"/>
              <a:t>, and the </a:t>
            </a:r>
            <a:r>
              <a:rPr lang="en-US" altLang="zh-TW" b="1" i="1" dirty="0" smtClean="0">
                <a:solidFill>
                  <a:srgbClr val="FF0000"/>
                </a:solidFill>
              </a:rPr>
              <a:t>Pointer table</a:t>
            </a:r>
            <a:r>
              <a:rPr lang="en-US" altLang="zh-TW" dirty="0" smtClean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2050" name="Picture 2" descr="D:\Dropbox\LittleSister\Paper\(FPGA 2012) Speedy FPGA-Based Packet Classifiers with Low On-Chip Memory Requirements\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4573"/>
            <a:ext cx="8241409" cy="36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3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FPGA-based Design and Implementation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Layouts of Data Structures in Memory </a:t>
            </a:r>
            <a:r>
              <a:rPr lang="en-US" altLang="zh-TW" dirty="0" smtClean="0"/>
              <a:t>Blocks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11430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There </a:t>
            </a:r>
            <a:r>
              <a:rPr lang="en-US" altLang="zh-TW" dirty="0"/>
              <a:t>are four major tables involved, the </a:t>
            </a:r>
            <a:r>
              <a:rPr lang="en-US" altLang="zh-TW" b="1" i="1" dirty="0" err="1">
                <a:solidFill>
                  <a:srgbClr val="FF0000"/>
                </a:solidFill>
              </a:rPr>
              <a:t>LuHa</a:t>
            </a:r>
            <a:r>
              <a:rPr lang="en-US" altLang="zh-TW" b="1" i="1" dirty="0">
                <a:solidFill>
                  <a:srgbClr val="FF0000"/>
                </a:solidFill>
              </a:rPr>
              <a:t> table</a:t>
            </a:r>
            <a:r>
              <a:rPr lang="en-US" altLang="zh-TW" dirty="0"/>
              <a:t>, </a:t>
            </a:r>
            <a:r>
              <a:rPr lang="en-US" altLang="zh-TW" dirty="0" smtClean="0"/>
              <a:t>the </a:t>
            </a:r>
            <a:r>
              <a:rPr lang="en-US" altLang="zh-TW" b="1" i="1" dirty="0" smtClean="0">
                <a:solidFill>
                  <a:srgbClr val="FF0000"/>
                </a:solidFill>
              </a:rPr>
              <a:t>PASI </a:t>
            </a:r>
            <a:r>
              <a:rPr lang="en-US" altLang="zh-TW" b="1" i="1" dirty="0">
                <a:solidFill>
                  <a:srgbClr val="FF0000"/>
                </a:solidFill>
              </a:rPr>
              <a:t>table</a:t>
            </a:r>
            <a:r>
              <a:rPr lang="en-US" altLang="zh-TW" dirty="0"/>
              <a:t>, the </a:t>
            </a:r>
            <a:r>
              <a:rPr lang="en-US" altLang="zh-TW" b="1" i="1" dirty="0">
                <a:solidFill>
                  <a:srgbClr val="FF0000"/>
                </a:solidFill>
              </a:rPr>
              <a:t>SASI table</a:t>
            </a:r>
            <a:r>
              <a:rPr lang="en-US" altLang="zh-TW" dirty="0"/>
              <a:t>, and the </a:t>
            </a:r>
            <a:r>
              <a:rPr lang="en-US" altLang="zh-TW" b="1" i="1" dirty="0" smtClean="0">
                <a:solidFill>
                  <a:srgbClr val="FF0000"/>
                </a:solidFill>
              </a:rPr>
              <a:t>Pointer table</a:t>
            </a:r>
            <a:r>
              <a:rPr lang="en-US" altLang="zh-TW" dirty="0" smtClean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2050" name="Picture 2" descr="D:\Dropbox\LittleSister\Paper\(FPGA 2012) Speedy FPGA-Based Packet Classifiers with Low On-Chip Memory Requirements\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4573"/>
            <a:ext cx="8241409" cy="36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5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2883</TotalTime>
  <Words>618</Words>
  <Application>Microsoft Office PowerPoint</Application>
  <PresentationFormat>如螢幕大小 (4:3)</PresentationFormat>
  <Paragraphs>143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相鄰</vt:lpstr>
      <vt:lpstr>Speedy FPGA-Based Packet Classifiers with Low On-Chip Memory Requirements</vt:lpstr>
      <vt:lpstr>Outline</vt:lpstr>
      <vt:lpstr>Introduction</vt:lpstr>
      <vt:lpstr>HaRP</vt:lpstr>
      <vt:lpstr>HaRP (Cont.)</vt:lpstr>
      <vt:lpstr>HaRP (Cont.)</vt:lpstr>
      <vt:lpstr>HaRP (Cont.)</vt:lpstr>
      <vt:lpstr>FPGA-based Design and Implementation</vt:lpstr>
      <vt:lpstr>FPGA-based Design and Implementation (Cont.)</vt:lpstr>
      <vt:lpstr>FPGA-based Design and Implementation (Cont.)</vt:lpstr>
      <vt:lpstr>FPGA-based Design and Implementation (Cont.)</vt:lpstr>
      <vt:lpstr>FPGA-based Design and Implementation (Cont.)</vt:lpstr>
      <vt:lpstr>FPGA-based Design and Implementation (Cont.)</vt:lpstr>
      <vt:lpstr>FPGA-based Design and Implementation (Cont.)</vt:lpstr>
      <vt:lpstr>Implementation Evaluation</vt:lpstr>
      <vt:lpstr>Implementation Evaluation (Cont.)</vt:lpstr>
      <vt:lpstr>Implementation Evaluation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OpenFlow: Enabling Innovation in Campus Networks</dc:title>
  <dc:creator>LittleSister</dc:creator>
  <cp:lastModifiedBy>LittleSister</cp:lastModifiedBy>
  <cp:revision>174</cp:revision>
  <dcterms:created xsi:type="dcterms:W3CDTF">2012-09-16T14:47:58Z</dcterms:created>
  <dcterms:modified xsi:type="dcterms:W3CDTF">2013-10-22T20:32:26Z</dcterms:modified>
</cp:coreProperties>
</file>